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98" r:id="rId3"/>
    <p:sldId id="294" r:id="rId4"/>
    <p:sldId id="280" r:id="rId5"/>
    <p:sldId id="295" r:id="rId6"/>
    <p:sldId id="296" r:id="rId7"/>
    <p:sldId id="300" r:id="rId8"/>
    <p:sldId id="301" r:id="rId9"/>
    <p:sldId id="302" r:id="rId10"/>
    <p:sldId id="304" r:id="rId11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ExtraBold" panose="00000900000000000000" pitchFamily="2" charset="0"/>
      <p:bold r:id="rId17"/>
      <p:boldItalic r:id="rId18"/>
    </p:embeddedFont>
    <p:embeddedFont>
      <p:font typeface="Montserrat ExtraLight" panose="000003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CB0797-476E-4C73-9628-27236189090E}">
  <a:tblStyle styleId="{05CB0797-476E-4C73-9628-2723618909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962c8e87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962c8e87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4AB68F6-51F5-78C5-660C-AA21E384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A685170E-471F-F473-9EC5-4D7E3F584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C9A67B87-8E0E-6182-1AD0-DB6C18C2B2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531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C34246F3-387D-E3AB-3825-03CF479CB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060F557B-066A-E4A9-4700-74CCB43BA3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13E241D5-FDD3-D9E7-DC22-43A737FBB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1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75CADAC-945C-9E83-0FEB-1D9CB599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F5CF85F9-0E15-777D-0E21-766BC0BDD2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A895A7BC-16F1-E91C-448E-B884878396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51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d73ef63f95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d73ef63f95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0F6F1732-6883-8BA9-AD47-59103C8F6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ED96AF30-2268-2302-3EE5-AF8FE523A4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DBF8102B-B1E2-0006-0016-A5F3498FD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944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6F1DAF3F-A589-5BF8-2FDD-D036890C7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1A42B6ED-ABF5-0277-6D53-856EC9AD2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C8646EC7-8246-5D43-61E8-459D8A523B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40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EE4B9852-67B6-25C3-14EB-0CC0ABAC6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8B393E98-639A-5D39-81D5-BB9C769322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1E990D68-A356-1ECA-37F3-EA511230D7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207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5FDC9F26-8F52-420A-012E-3AA02FA09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54EAA842-E809-711A-1E22-C069A9FAB3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95D2DC44-A06B-527E-52DD-4BB1916648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040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>
          <a:extLst>
            <a:ext uri="{FF2B5EF4-FFF2-40B4-BE49-F238E27FC236}">
              <a16:creationId xmlns:a16="http://schemas.microsoft.com/office/drawing/2014/main" id="{DA71197B-1D43-4F37-7B9D-5DEAC2027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3d42c1dd5_0_79:notes">
            <a:extLst>
              <a:ext uri="{FF2B5EF4-FFF2-40B4-BE49-F238E27FC236}">
                <a16:creationId xmlns:a16="http://schemas.microsoft.com/office/drawing/2014/main" id="{D0A060A7-0244-2981-A410-D049E0749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3d42c1dd5_0_79:notes">
            <a:extLst>
              <a:ext uri="{FF2B5EF4-FFF2-40B4-BE49-F238E27FC236}">
                <a16:creationId xmlns:a16="http://schemas.microsoft.com/office/drawing/2014/main" id="{B3AF7112-7D14-6DAE-4789-B14EB07D39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44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  <a:effectLst>
            <a:outerShdw blurRad="157163" dist="19050" dir="858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 sz="14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None/>
              <a:defRPr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457200" y="3191625"/>
            <a:ext cx="3830100" cy="464700"/>
          </a:xfrm>
          <a:prstGeom prst="rect">
            <a:avLst/>
          </a:prstGeom>
          <a:effectLst>
            <a:outerShdw blurRad="57150" dist="19050" dir="822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 ExtraLight"/>
              <a:buNone/>
              <a:defRPr sz="22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ExtraBold"/>
              <a:buNone/>
              <a:defRPr sz="28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3"/>
          <p:cNvCxnSpPr/>
          <p:nvPr/>
        </p:nvCxnSpPr>
        <p:spPr>
          <a:xfrm>
            <a:off x="580150" y="3132425"/>
            <a:ext cx="35091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57200" y="1805375"/>
            <a:ext cx="3830100" cy="13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Bipedal </a:t>
            </a:r>
            <a:r>
              <a:rPr lang="pt-PT" dirty="0" err="1"/>
              <a:t>Walker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200" y="4271900"/>
            <a:ext cx="38301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Autoria de Francisco Tavares, Rodrigo Batista e Rodrigo Taveira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457200" y="3252237"/>
            <a:ext cx="3098800" cy="46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dirty="0"/>
              <a:t>Introdução aos Sistemas Inteligentes e Autónomos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ABFBCEF6-E41C-856A-8EB2-28D5D3E65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A9913180-4022-173C-14B2-85D52CE6E1A2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Conclusão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3AB421FC-1A00-2B0C-7E12-E2023418F69F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D530DE65-150B-8468-6785-8CD9860D98C6}"/>
              </a:ext>
            </a:extLst>
          </p:cNvPr>
          <p:cNvSpPr txBox="1"/>
          <p:nvPr/>
        </p:nvSpPr>
        <p:spPr>
          <a:xfrm>
            <a:off x="378070" y="1361722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dirty="0">
              <a:solidFill>
                <a:schemeClr val="tx1"/>
              </a:solidFill>
              <a:latin typeface="Montserrat" panose="00000500000000000000" pitchFamily="2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tx1"/>
                </a:solidFill>
                <a:latin typeface="Montserrat" panose="00000500000000000000" pitchFamily="2" charset="0"/>
              </a:rPr>
              <a:t>Em conclusão, pensamos ter conseguido identificar diferentes estratégias que impactaram positivamente o desempenho do agente tal como</a:t>
            </a:r>
            <a:r>
              <a:rPr lang="pt-PT" sz="1200" dirty="0">
                <a:solidFill>
                  <a:schemeClr val="tx1"/>
                </a:solidFill>
                <a:latin typeface="Montserrat" panose="00000500000000000000" pitchFamily="2" charset="0"/>
                <a:sym typeface="Montserrat"/>
              </a:rPr>
              <a:t> as </a:t>
            </a:r>
            <a:r>
              <a:rPr lang="pt-PT" sz="1200" dirty="0">
                <a:solidFill>
                  <a:schemeClr val="tx1"/>
                </a:solidFill>
                <a:latin typeface="Montserrat" panose="00000500000000000000" pitchFamily="2" charset="0"/>
              </a:rPr>
              <a:t>recompensas customizadas e ajustes nas ações mostraram-se eficazes para promover modelos mais robustos.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tx1"/>
                </a:solidFill>
                <a:latin typeface="Montserrat" panose="00000500000000000000" pitchFamily="2" charset="0"/>
                <a:ea typeface="Montserrat"/>
                <a:cs typeface="Montserrat"/>
                <a:sym typeface="Montserrat"/>
              </a:rPr>
              <a:t>Numa perspetiva futura, gostaríamos de t</a:t>
            </a:r>
            <a:r>
              <a:rPr lang="pt-PT" sz="1200" dirty="0">
                <a:solidFill>
                  <a:schemeClr val="tx1"/>
                </a:solidFill>
                <a:latin typeface="Montserrat" panose="00000500000000000000" pitchFamily="2" charset="0"/>
              </a:rPr>
              <a:t>reinar os modelos para um número maior de </a:t>
            </a:r>
            <a:r>
              <a:rPr lang="pt-P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timesteps</a:t>
            </a:r>
            <a:r>
              <a:rPr lang="pt-PT" sz="1200" dirty="0">
                <a:solidFill>
                  <a:schemeClr val="tx1"/>
                </a:solidFill>
                <a:latin typeface="Montserrat" panose="00000500000000000000" pitchFamily="2" charset="0"/>
              </a:rPr>
              <a:t>, de forma a permitir que alguns métodos pudessem-se afirmar de melhor forma.</a:t>
            </a:r>
            <a:endParaRPr lang="pt-PT" sz="1200" dirty="0">
              <a:solidFill>
                <a:schemeClr val="tx1"/>
              </a:solidFill>
              <a:latin typeface="Montserrat" panose="00000500000000000000" pitchFamily="2" charset="0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chemeClr val="tx1"/>
                </a:solidFill>
                <a:latin typeface="Montserrat" panose="00000500000000000000" pitchFamily="2" charset="0"/>
              </a:rPr>
              <a:t>Personalizar o ambiente com novos obstáculos seria também uma ideia, como por exemplo, usando barreiras no ar, para incentivar o algoritmo a baixar e a passar por baixo.</a:t>
            </a:r>
            <a:endParaRPr lang="pt-PT" sz="1200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3672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1D1D7CD8-88BD-3740-0ECE-1723BF856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C30C4904-AE67-9BBB-EFFB-AEA9D68FDD6F}"/>
              </a:ext>
            </a:extLst>
          </p:cNvPr>
          <p:cNvSpPr txBox="1"/>
          <p:nvPr/>
        </p:nvSpPr>
        <p:spPr>
          <a:xfrm>
            <a:off x="457200" y="445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Descrição do Ambiente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D9B74619-DF76-4EC8-90A8-6CC8291749D0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8F8781E6-49D6-CD48-4656-F8C80D267187}"/>
              </a:ext>
            </a:extLst>
          </p:cNvPr>
          <p:cNvSpPr txBox="1"/>
          <p:nvPr/>
        </p:nvSpPr>
        <p:spPr>
          <a:xfrm>
            <a:off x="149983" y="1072541"/>
            <a:ext cx="4988074" cy="359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ambiente fornece um vetor de observação contínuo que inclui: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Ângulos e posições dos membros do robô (articulações da anca e joelhos)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Velocidades lineares e angulares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Pontos de contacto com o solo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 do terreno à frente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Todos os valores são numéricos e contínuos, resultando num espaço de observação multidimensional.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Perceções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cada instância de tempo, o agente recebe um </a:t>
            </a:r>
            <a:r>
              <a:rPr lang="pt-PT" sz="11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update</a:t>
            </a: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 estado: posição, orientação do corpo e informações do terreno próximo.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Agente não possui informação futura ou histórico direto, tem de deduzir condições futuras a partir da perceção atual e estratégias.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419399-6482-82F1-38E4-5E87A105C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728" y="953104"/>
            <a:ext cx="2402843" cy="3592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ADA4F1-8AF2-0197-FB8C-5860D90A6327}"/>
              </a:ext>
            </a:extLst>
          </p:cNvPr>
          <p:cNvSpPr txBox="1"/>
          <p:nvPr/>
        </p:nvSpPr>
        <p:spPr>
          <a:xfrm>
            <a:off x="6476177" y="4664608"/>
            <a:ext cx="1791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Vetor de Observação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2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30B96E97-447F-A7E0-6AC8-C55683A3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42AE97AC-D650-7EEA-C31A-99B35F2FD0F9}"/>
              </a:ext>
            </a:extLst>
          </p:cNvPr>
          <p:cNvSpPr txBox="1"/>
          <p:nvPr/>
        </p:nvSpPr>
        <p:spPr>
          <a:xfrm>
            <a:off x="457200" y="445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Descrição do Ambiente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4FE34419-2429-93C5-1A1F-B1AE7F945187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93A5DCDD-FF10-33F3-056A-FC0BD8922059}"/>
              </a:ext>
            </a:extLst>
          </p:cNvPr>
          <p:cNvSpPr txBox="1"/>
          <p:nvPr/>
        </p:nvSpPr>
        <p:spPr>
          <a:xfrm>
            <a:off x="135467" y="982133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Ações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Agente escolhe valores contínuos a aplicar em cada articulação. Existem quatro dimensões de ação correspondentes a duas posições da anca e dois joelhos.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ações são normalizadas num intervalo [-1,1], sendo depois convertidos nos valores adequados de força pelo ambiente.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Recompensas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ambiente incentiva o progresso em frente. Sendo as recompensas: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Recompensa positiva pelo avanço horizontal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Penalização por queda ou fim prematuro do episódio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episódio termina se o robô cair, após um numero máximo de passos ou quando o Agente chega ao fim do percurso.</a:t>
            </a:r>
          </a:p>
        </p:txBody>
      </p:sp>
      <p:pic>
        <p:nvPicPr>
          <p:cNvPr id="3" name="Picture 2" descr="A diagram of a step&#10;&#10;Description automatically generated">
            <a:extLst>
              <a:ext uri="{FF2B5EF4-FFF2-40B4-BE49-F238E27FC236}">
                <a16:creationId xmlns:a16="http://schemas.microsoft.com/office/drawing/2014/main" id="{3DD3E93D-8102-CBB9-E138-6F48EA00E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34" y="2075743"/>
            <a:ext cx="3755981" cy="138320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B7C3AF6-A21D-A6BC-6B8E-897B6BCE3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552" y="2075744"/>
            <a:ext cx="2911310" cy="138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33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9" name="Google Shape;879;p37"/>
          <p:cNvCxnSpPr/>
          <p:nvPr/>
        </p:nvCxnSpPr>
        <p:spPr>
          <a:xfrm>
            <a:off x="474025" y="414025"/>
            <a:ext cx="49383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80" name="Google Shape;880;p3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79974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Algoritmos considerados</a:t>
            </a:r>
            <a:endParaRPr dirty="0"/>
          </a:p>
        </p:txBody>
      </p:sp>
      <p:sp>
        <p:nvSpPr>
          <p:cNvPr id="881" name="Google Shape;881;p37"/>
          <p:cNvSpPr/>
          <p:nvPr/>
        </p:nvSpPr>
        <p:spPr>
          <a:xfrm>
            <a:off x="4477685" y="1665021"/>
            <a:ext cx="188631" cy="175234"/>
          </a:xfrm>
          <a:custGeom>
            <a:avLst/>
            <a:gdLst/>
            <a:ahLst/>
            <a:cxnLst/>
            <a:rect l="l" t="t" r="r" b="b"/>
            <a:pathLst>
              <a:path w="7026" h="6527" extrusionOk="0">
                <a:moveTo>
                  <a:pt x="3497" y="0"/>
                </a:moveTo>
                <a:cubicBezTo>
                  <a:pt x="1924" y="0"/>
                  <a:pt x="557" y="1135"/>
                  <a:pt x="293" y="2743"/>
                </a:cubicBezTo>
                <a:cubicBezTo>
                  <a:pt x="1" y="4532"/>
                  <a:pt x="1204" y="6190"/>
                  <a:pt x="2993" y="6483"/>
                </a:cubicBezTo>
                <a:cubicBezTo>
                  <a:pt x="3173" y="6512"/>
                  <a:pt x="3352" y="6527"/>
                  <a:pt x="3529" y="6527"/>
                </a:cubicBezTo>
                <a:cubicBezTo>
                  <a:pt x="5102" y="6527"/>
                  <a:pt x="6469" y="5392"/>
                  <a:pt x="6732" y="3784"/>
                </a:cubicBezTo>
                <a:cubicBezTo>
                  <a:pt x="7025" y="1995"/>
                  <a:pt x="5822" y="337"/>
                  <a:pt x="4033" y="44"/>
                </a:cubicBezTo>
                <a:cubicBezTo>
                  <a:pt x="3853" y="14"/>
                  <a:pt x="3674" y="0"/>
                  <a:pt x="3497" y="0"/>
                </a:cubicBezTo>
                <a:close/>
              </a:path>
            </a:pathLst>
          </a:custGeom>
          <a:solidFill>
            <a:srgbClr val="FFAB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7"/>
          <p:cNvSpPr/>
          <p:nvPr/>
        </p:nvSpPr>
        <p:spPr>
          <a:xfrm flipV="1">
            <a:off x="1379747" y="1719726"/>
            <a:ext cx="6297733" cy="45719"/>
          </a:xfrm>
          <a:custGeom>
            <a:avLst/>
            <a:gdLst/>
            <a:ahLst/>
            <a:cxnLst/>
            <a:rect l="l" t="t" r="r" b="b"/>
            <a:pathLst>
              <a:path w="185948" h="1" fill="none" extrusionOk="0">
                <a:moveTo>
                  <a:pt x="0" y="0"/>
                </a:moveTo>
                <a:lnTo>
                  <a:pt x="185948" y="0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7"/>
          <p:cNvSpPr/>
          <p:nvPr/>
        </p:nvSpPr>
        <p:spPr>
          <a:xfrm>
            <a:off x="7044478" y="1259847"/>
            <a:ext cx="1090492" cy="1090492"/>
          </a:xfrm>
          <a:custGeom>
            <a:avLst/>
            <a:gdLst/>
            <a:ahLst/>
            <a:cxnLst/>
            <a:rect l="l" t="t" r="r" b="b"/>
            <a:pathLst>
              <a:path w="40618" h="40618" extrusionOk="0">
                <a:moveTo>
                  <a:pt x="20326" y="0"/>
                </a:moveTo>
                <a:cubicBezTo>
                  <a:pt x="9106" y="0"/>
                  <a:pt x="1" y="9106"/>
                  <a:pt x="1" y="20325"/>
                </a:cubicBezTo>
                <a:cubicBezTo>
                  <a:pt x="1" y="31544"/>
                  <a:pt x="9106" y="40617"/>
                  <a:pt x="20326" y="40617"/>
                </a:cubicBezTo>
                <a:cubicBezTo>
                  <a:pt x="31512" y="40617"/>
                  <a:pt x="40618" y="31544"/>
                  <a:pt x="40618" y="20325"/>
                </a:cubicBezTo>
                <a:cubicBezTo>
                  <a:pt x="40618" y="9106"/>
                  <a:pt x="31512" y="0"/>
                  <a:pt x="20326" y="0"/>
                </a:cubicBezTo>
                <a:close/>
              </a:path>
            </a:pathLst>
          </a:custGeom>
          <a:solidFill>
            <a:srgbClr val="0097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25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4" name="Google Shape;884;p37"/>
          <p:cNvSpPr/>
          <p:nvPr/>
        </p:nvSpPr>
        <p:spPr>
          <a:xfrm>
            <a:off x="1065317" y="1259847"/>
            <a:ext cx="1090492" cy="1090492"/>
          </a:xfrm>
          <a:custGeom>
            <a:avLst/>
            <a:gdLst/>
            <a:ahLst/>
            <a:cxnLst/>
            <a:rect l="l" t="t" r="r" b="b"/>
            <a:pathLst>
              <a:path w="40618" h="40618" extrusionOk="0">
                <a:moveTo>
                  <a:pt x="20292" y="1"/>
                </a:moveTo>
                <a:cubicBezTo>
                  <a:pt x="9073" y="1"/>
                  <a:pt x="0" y="9106"/>
                  <a:pt x="0" y="20325"/>
                </a:cubicBezTo>
                <a:cubicBezTo>
                  <a:pt x="0" y="31545"/>
                  <a:pt x="9073" y="40618"/>
                  <a:pt x="20292" y="40618"/>
                </a:cubicBezTo>
                <a:cubicBezTo>
                  <a:pt x="31512" y="40618"/>
                  <a:pt x="40617" y="31545"/>
                  <a:pt x="40617" y="20325"/>
                </a:cubicBezTo>
                <a:cubicBezTo>
                  <a:pt x="40617" y="9106"/>
                  <a:pt x="31512" y="1"/>
                  <a:pt x="20292" y="1"/>
                </a:cubicBezTo>
                <a:close/>
              </a:path>
            </a:pathLst>
          </a:custGeom>
          <a:solidFill>
            <a:srgbClr val="7890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</a:t>
            </a:r>
            <a:endParaRPr sz="25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5" name="Google Shape;885;p37"/>
          <p:cNvSpPr/>
          <p:nvPr/>
        </p:nvSpPr>
        <p:spPr>
          <a:xfrm>
            <a:off x="4554662" y="1803836"/>
            <a:ext cx="27" cy="1035481"/>
          </a:xfrm>
          <a:custGeom>
            <a:avLst/>
            <a:gdLst/>
            <a:ahLst/>
            <a:cxnLst/>
            <a:rect l="l" t="t" r="r" b="b"/>
            <a:pathLst>
              <a:path w="1" h="38569" fill="none" extrusionOk="0">
                <a:moveTo>
                  <a:pt x="1" y="38569"/>
                </a:moveTo>
                <a:lnTo>
                  <a:pt x="1" y="0"/>
                </a:lnTo>
              </a:path>
            </a:pathLst>
          </a:custGeom>
          <a:noFill/>
          <a:ln w="20325" cap="flat" cmpd="sng">
            <a:solidFill>
              <a:srgbClr val="FFAB40"/>
            </a:solidFill>
            <a:prstDash val="solid"/>
            <a:miter lim="3251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7"/>
          <p:cNvSpPr/>
          <p:nvPr/>
        </p:nvSpPr>
        <p:spPr>
          <a:xfrm>
            <a:off x="4038680" y="2039962"/>
            <a:ext cx="1091351" cy="1091378"/>
          </a:xfrm>
          <a:custGeom>
            <a:avLst/>
            <a:gdLst/>
            <a:ahLst/>
            <a:cxnLst/>
            <a:rect l="l" t="t" r="r" b="b"/>
            <a:pathLst>
              <a:path w="40650" h="40651" extrusionOk="0">
                <a:moveTo>
                  <a:pt x="20325" y="1"/>
                </a:moveTo>
                <a:cubicBezTo>
                  <a:pt x="9106" y="1"/>
                  <a:pt x="0" y="9106"/>
                  <a:pt x="0" y="20325"/>
                </a:cubicBezTo>
                <a:cubicBezTo>
                  <a:pt x="0" y="31545"/>
                  <a:pt x="9106" y="40650"/>
                  <a:pt x="20325" y="40650"/>
                </a:cubicBezTo>
                <a:cubicBezTo>
                  <a:pt x="31544" y="40650"/>
                  <a:pt x="40650" y="31545"/>
                  <a:pt x="40650" y="20325"/>
                </a:cubicBezTo>
                <a:cubicBezTo>
                  <a:pt x="40650" y="9106"/>
                  <a:pt x="31544" y="1"/>
                  <a:pt x="203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2500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7" name="Google Shape;887;p37"/>
          <p:cNvSpPr txBox="1"/>
          <p:nvPr/>
        </p:nvSpPr>
        <p:spPr>
          <a:xfrm>
            <a:off x="694963" y="2392987"/>
            <a:ext cx="1831200" cy="88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On-Policy</a:t>
            </a:r>
            <a:r>
              <a:rPr lang="pt-PT" sz="1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(PPO, A2C, TRPO)</a:t>
            </a:r>
            <a:endParaRPr sz="1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8" name="Google Shape;888;p37"/>
          <p:cNvSpPr txBox="1"/>
          <p:nvPr/>
        </p:nvSpPr>
        <p:spPr>
          <a:xfrm>
            <a:off x="382567" y="3238807"/>
            <a:ext cx="2455992" cy="244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Estes algoritmos aprendem a partir da política que está a ser executada atualmente. A recolha dos dados e a melhoria da política são feitos de forma sincronizada.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9" name="Google Shape;889;p37"/>
          <p:cNvCxnSpPr/>
          <p:nvPr/>
        </p:nvCxnSpPr>
        <p:spPr>
          <a:xfrm>
            <a:off x="1430392" y="3243013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90" name="Google Shape;890;p37"/>
          <p:cNvSpPr txBox="1"/>
          <p:nvPr/>
        </p:nvSpPr>
        <p:spPr>
          <a:xfrm>
            <a:off x="6674124" y="2484174"/>
            <a:ext cx="1831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 err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Off-Policy</a:t>
            </a:r>
            <a:r>
              <a:rPr lang="pt-PT" sz="1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(SAC, TQC)</a:t>
            </a:r>
            <a:endParaRPr sz="1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1" name="Google Shape;891;p37"/>
          <p:cNvSpPr txBox="1"/>
          <p:nvPr/>
        </p:nvSpPr>
        <p:spPr>
          <a:xfrm>
            <a:off x="6455405" y="3169212"/>
            <a:ext cx="2306028" cy="291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Estes algoritmos aprendem a partir de dados previamente armazenados num “replay buffer”, podendo usar experiências passadas geradas por políticas antigas ou até diferentes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2" name="Google Shape;892;p37"/>
          <p:cNvCxnSpPr/>
          <p:nvPr/>
        </p:nvCxnSpPr>
        <p:spPr>
          <a:xfrm>
            <a:off x="7435050" y="3033685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93" name="Google Shape;893;p37"/>
          <p:cNvSpPr txBox="1"/>
          <p:nvPr/>
        </p:nvSpPr>
        <p:spPr>
          <a:xfrm>
            <a:off x="3544819" y="3189760"/>
            <a:ext cx="2054304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Evolucionários (ARS)</a:t>
            </a:r>
            <a:endParaRPr sz="1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4" name="Google Shape;894;p37"/>
          <p:cNvSpPr txBox="1"/>
          <p:nvPr/>
        </p:nvSpPr>
        <p:spPr>
          <a:xfrm>
            <a:off x="3054216" y="3796580"/>
            <a:ext cx="3035510" cy="1125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Baseiam-se em técnicas de otimização simples inspiradas em evolução, não usando gradientes diretos sobre a política. Em vez disso, perturbam parâmetros da política e selecionam as melhores variantes.</a:t>
            </a:r>
            <a:endParaRPr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95" name="Google Shape;895;p37"/>
          <p:cNvCxnSpPr/>
          <p:nvPr/>
        </p:nvCxnSpPr>
        <p:spPr>
          <a:xfrm>
            <a:off x="4392713" y="3739117"/>
            <a:ext cx="2718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D331E614-3B1C-04B6-7F94-1F2310A5E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1E52BC2D-A50C-D09B-C7E3-139164DCAD8A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Alterações no Ambiente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BE837EC8-4E7D-0EE5-900D-74FC9049DDE8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6525DD7C-C52B-479E-4BAD-D704053AB95B}"/>
              </a:ext>
            </a:extLst>
          </p:cNvPr>
          <p:cNvSpPr txBox="1"/>
          <p:nvPr/>
        </p:nvSpPr>
        <p:spPr>
          <a:xfrm>
            <a:off x="378070" y="936978"/>
            <a:ext cx="7755466" cy="2720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Recompensas Customizadas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Adicionámos um CustomRewardWrapper para ajustar a função de recompensa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Incluímos penalizações pela inclinação excessiva do torso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Incentivo ao movimento para a frente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Penalização mais acentuada da queda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Penalização por baixo movimento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Parâmetros do ambiente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Usámos o modo hardcore que é uma variante mais desafiadora do ambiente padrão. Enquanto a versão normal apresenta um terreno plano e previsível, o hardcore introduz irregularidades, rampas, escadas, buracos e cubos que tornam a tarefa de caminhar muito mais complexa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modo hardcore gera um terreno totalmente diferente e aleatório em cada episódio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pt-PT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8" name="Picture 4" descr="Controllable Hardcore Bipedal Walker Environments integrated in Watts.... |  Download Scientific Diagram">
            <a:extLst>
              <a:ext uri="{FF2B5EF4-FFF2-40B4-BE49-F238E27FC236}">
                <a16:creationId xmlns:a16="http://schemas.microsoft.com/office/drawing/2014/main" id="{340B7CA5-1D86-CA3B-0DA8-6D2FF8CF2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46" y="3819107"/>
            <a:ext cx="5311314" cy="11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98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A1552BB2-A11C-7DA0-6509-C7619DA3B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86774B74-59D2-2452-EF6F-C78B503CF797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Alterações nas Ações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42E86D04-4DB6-DEC9-41E3-55177010FC1E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9FC34070-2AED-DD56-2238-CAD9AAC3321A}"/>
              </a:ext>
            </a:extLst>
          </p:cNvPr>
          <p:cNvSpPr txBox="1"/>
          <p:nvPr/>
        </p:nvSpPr>
        <p:spPr>
          <a:xfrm>
            <a:off x="158045" y="1267107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Introduzimos um </a:t>
            </a:r>
            <a:r>
              <a:rPr lang="pt-PT" sz="11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</a:t>
            </a: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15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Wrapper</a:t>
            </a:r>
            <a:r>
              <a:rPr lang="pt-PT" sz="115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para pré processar as ações do Agente antes de chegar ao ambiente de forma a garantir conformidade com intervalos esperados, incentivar a exploração e para melhorar o comportamento global do agente.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15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ActionNoiseWrapper</a:t>
            </a: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Durante o treino existe o risco de o agente se tornar muito conservador ou explorar muito pouco o espaço de ações. Isto pode levar a ficar preso em locais ótimos ou não descobrir estratégias mais eficientes. Assim o </a:t>
            </a:r>
            <a:r>
              <a:rPr lang="pt-PT" sz="11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ActionNoiseWrapper</a:t>
            </a: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adiciona um pequeno ruído estocástico (gaussiano neste caso) às ações produzidas pelo agente antes de serem aplicadas ao ambiente.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ActionSmoothingWrapper</a:t>
            </a: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ambientes contínuos, ações abruptas podem causar comportamentos instáveis, como quedas ou movimentos irregulares. Desta forma decidimos implementar o </a:t>
            </a:r>
            <a:r>
              <a:rPr lang="pt-PT" sz="11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ActionSmoothingWrapper</a:t>
            </a:r>
            <a:r>
              <a:rPr lang="pt-PT" sz="11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que suaviza as ações enviadas ao ambiente através de uma média ponderada exponencial entre a ação atual e a anterior.</a:t>
            </a:r>
          </a:p>
        </p:txBody>
      </p:sp>
    </p:spTree>
    <p:extLst>
      <p:ext uri="{BB962C8B-B14F-4D97-AF65-F5344CB8AC3E}">
        <p14:creationId xmlns:p14="http://schemas.microsoft.com/office/powerpoint/2010/main" val="139103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BB235377-2B7A-799B-FDDE-6E84B0599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B40D869C-6738-070F-3D88-6895F1960691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Resultados Experimentais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1D5C4CA8-7EB3-455B-51A1-8577A76EFF6E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49B07AE0-DEDA-0CD2-B236-699011B52F46}"/>
              </a:ext>
            </a:extLst>
          </p:cNvPr>
          <p:cNvSpPr txBox="1"/>
          <p:nvPr/>
        </p:nvSpPr>
        <p:spPr>
          <a:xfrm>
            <a:off x="158045" y="1158522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3CC6895-BFDA-12F4-514C-0944780DE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325" y="974298"/>
            <a:ext cx="4073703" cy="1646816"/>
          </a:xfrm>
          <a:prstGeom prst="rect">
            <a:avLst/>
          </a:prstGeom>
        </p:spPr>
      </p:pic>
      <p:pic>
        <p:nvPicPr>
          <p:cNvPr id="5" name="Picture 4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D81AD308-208D-5282-1F89-EEA1BD7C3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304" y="2225417"/>
            <a:ext cx="2192413" cy="752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898B18-C58B-79BD-0751-06C7AFF68D22}"/>
              </a:ext>
            </a:extLst>
          </p:cNvPr>
          <p:cNvSpPr txBox="1"/>
          <p:nvPr/>
        </p:nvSpPr>
        <p:spPr>
          <a:xfrm>
            <a:off x="474025" y="1008987"/>
            <a:ext cx="28448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Começamos por correr todos os algoritmos para 2M de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timesteps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de forma a escolher os melhores algoritmos e avançar no treino.</a:t>
            </a:r>
          </a:p>
          <a:p>
            <a:endParaRPr lang="pt-PT" sz="11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Os 3 melhores algoritmos foram o TQC, o ARS e o PPO. Fomos então correr 20M de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timesteps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para estes algoritmos.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469841-5E9B-5357-81DB-ED4D8DE73906}"/>
              </a:ext>
            </a:extLst>
          </p:cNvPr>
          <p:cNvSpPr txBox="1"/>
          <p:nvPr/>
        </p:nvSpPr>
        <p:spPr>
          <a:xfrm>
            <a:off x="6279681" y="3181386"/>
            <a:ext cx="25772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O TQC foi de longe o melhor algoritmo entre os 3. Devido ao facto de este ser computacionalmente bastante pesado, decidimos usar também o PPO de forma a efetuar vários tipos de alterações e ver como os algoritmos reagiam.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Picture 8" descr="A video game with a purple umbrella and a green field&#10;&#10;Description automatically generated">
            <a:extLst>
              <a:ext uri="{FF2B5EF4-FFF2-40B4-BE49-F238E27FC236}">
                <a16:creationId xmlns:a16="http://schemas.microsoft.com/office/drawing/2014/main" id="{074172BF-F0AE-515B-0D12-081CA183B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854" y="3147393"/>
            <a:ext cx="2204742" cy="14698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C035BD-EC2E-E3A0-BBC0-BABC431D9446}"/>
              </a:ext>
            </a:extLst>
          </p:cNvPr>
          <p:cNvSpPr txBox="1"/>
          <p:nvPr/>
        </p:nvSpPr>
        <p:spPr>
          <a:xfrm>
            <a:off x="4107413" y="4695465"/>
            <a:ext cx="1821195" cy="264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TQC Original com 20M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 descr="A graph with pink and blue lines&#10;&#10;Description automatically generated">
            <a:extLst>
              <a:ext uri="{FF2B5EF4-FFF2-40B4-BE49-F238E27FC236}">
                <a16:creationId xmlns:a16="http://schemas.microsoft.com/office/drawing/2014/main" id="{B64C5FF3-75F0-A8E1-89C4-FCE6257B1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89" y="3147393"/>
            <a:ext cx="2884636" cy="1469828"/>
          </a:xfrm>
          <a:prstGeom prst="rect">
            <a:avLst/>
          </a:prstGeom>
        </p:spPr>
      </p:pic>
      <p:pic>
        <p:nvPicPr>
          <p:cNvPr id="11" name="Picture 10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A45615E7-6E83-BD48-18BA-4BF6EF1CE6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231" y="4695465"/>
            <a:ext cx="2006552" cy="36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46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0E716FA8-0B4E-A11B-5B46-249F5A698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0C3EF661-C0C7-0B15-AAEB-0FA35C852588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Resultados Experimentais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9A96B3C2-FEB3-0102-7EB1-00B6ED31A564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C36C3393-4E2A-783C-27E9-6123EF7F81D8}"/>
              </a:ext>
            </a:extLst>
          </p:cNvPr>
          <p:cNvSpPr txBox="1"/>
          <p:nvPr/>
        </p:nvSpPr>
        <p:spPr>
          <a:xfrm>
            <a:off x="158045" y="1158522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graph with yellow and pink lines&#10;&#10;Description automatically generated">
            <a:extLst>
              <a:ext uri="{FF2B5EF4-FFF2-40B4-BE49-F238E27FC236}">
                <a16:creationId xmlns:a16="http://schemas.microsoft.com/office/drawing/2014/main" id="{4C03F436-DCD7-7755-0374-6090FEC83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70" y="1047259"/>
            <a:ext cx="2969008" cy="1426816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C3A196E-EBA0-6E51-DD87-E4D764208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10" y="2585338"/>
            <a:ext cx="2546558" cy="354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8D601-2B53-32B6-48E9-B5F7EB9018FF}"/>
              </a:ext>
            </a:extLst>
          </p:cNvPr>
          <p:cNvSpPr txBox="1"/>
          <p:nvPr/>
        </p:nvSpPr>
        <p:spPr>
          <a:xfrm>
            <a:off x="3498933" y="976953"/>
            <a:ext cx="233826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Depois de escolher o melhor algoritmo, fomos correr 20M, mas agora usando as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recompenas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costumizadas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. Como é possível verificar, o modelo que usa o CustomRewardWrapper tem um treino bastante mais estável já que adota estratégias mais orientadas para o contexto do problema.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Picture 7" descr="A video game screen with a purple umbrella and a green field&#10;&#10;Description automatically generated with medium confidence">
            <a:extLst>
              <a:ext uri="{FF2B5EF4-FFF2-40B4-BE49-F238E27FC236}">
                <a16:creationId xmlns:a16="http://schemas.microsoft.com/office/drawing/2014/main" id="{90F4B299-1F9D-F3E7-05F1-AE284C875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049" y="980394"/>
            <a:ext cx="2463540" cy="1642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97981C-1E5D-29B7-A56F-B74B7A5610DE}"/>
              </a:ext>
            </a:extLst>
          </p:cNvPr>
          <p:cNvSpPr txBox="1"/>
          <p:nvPr/>
        </p:nvSpPr>
        <p:spPr>
          <a:xfrm>
            <a:off x="6156824" y="2678385"/>
            <a:ext cx="2127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TQC com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CustomRewards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 descr="A graph with purple and green lines&#10;&#10;Description automatically generated">
            <a:extLst>
              <a:ext uri="{FF2B5EF4-FFF2-40B4-BE49-F238E27FC236}">
                <a16:creationId xmlns:a16="http://schemas.microsoft.com/office/drawing/2014/main" id="{546240E5-5570-0498-8C39-C03ACF6D6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8495" y="3220397"/>
            <a:ext cx="2824094" cy="1417955"/>
          </a:xfrm>
          <a:prstGeom prst="rect">
            <a:avLst/>
          </a:prstGeom>
        </p:spPr>
      </p:pic>
      <p:pic>
        <p:nvPicPr>
          <p:cNvPr id="10" name="Picture 9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96614880-AA68-4882-4A9E-9693E064A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1574" y="4722742"/>
            <a:ext cx="2026226" cy="341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E48853-4728-27FA-4873-B9E152FE32E7}"/>
              </a:ext>
            </a:extLst>
          </p:cNvPr>
          <p:cNvSpPr txBox="1"/>
          <p:nvPr/>
        </p:nvSpPr>
        <p:spPr>
          <a:xfrm>
            <a:off x="355414" y="3403111"/>
            <a:ext cx="217525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Fizemos o mesmo teste para o PPO, ao que os resultados foram positivos, mas notámos que este tinha muitas mais dificuldades a superar os obstáculos.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13" name="Picture 12" descr="A cartoon of a person with an umbrella&#10;&#10;Description automatically generated">
            <a:extLst>
              <a:ext uri="{FF2B5EF4-FFF2-40B4-BE49-F238E27FC236}">
                <a16:creationId xmlns:a16="http://schemas.microsoft.com/office/drawing/2014/main" id="{B772436B-0873-583C-4B7A-BD232739B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4194" y="3139026"/>
            <a:ext cx="2463168" cy="16421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896DE-D557-2383-AC6B-E4D6E477D51E}"/>
              </a:ext>
            </a:extLst>
          </p:cNvPr>
          <p:cNvSpPr txBox="1"/>
          <p:nvPr/>
        </p:nvSpPr>
        <p:spPr>
          <a:xfrm>
            <a:off x="2941220" y="4831513"/>
            <a:ext cx="25465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PPO com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CustomRewards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5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>
          <a:extLst>
            <a:ext uri="{FF2B5EF4-FFF2-40B4-BE49-F238E27FC236}">
              <a16:creationId xmlns:a16="http://schemas.microsoft.com/office/drawing/2014/main" id="{65B0719B-310F-83B6-C338-E778BFFFD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>
            <a:extLst>
              <a:ext uri="{FF2B5EF4-FFF2-40B4-BE49-F238E27FC236}">
                <a16:creationId xmlns:a16="http://schemas.microsoft.com/office/drawing/2014/main" id="{87FEB816-43A0-A4F7-41B6-9E6FD1EF52F7}"/>
              </a:ext>
            </a:extLst>
          </p:cNvPr>
          <p:cNvSpPr txBox="1"/>
          <p:nvPr/>
        </p:nvSpPr>
        <p:spPr>
          <a:xfrm>
            <a:off x="378070" y="414025"/>
            <a:ext cx="6058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Resultados Experimentais</a:t>
            </a:r>
            <a:endParaRPr sz="2400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2" name="Google Shape;62;p14">
            <a:extLst>
              <a:ext uri="{FF2B5EF4-FFF2-40B4-BE49-F238E27FC236}">
                <a16:creationId xmlns:a16="http://schemas.microsoft.com/office/drawing/2014/main" id="{6D721FE6-BB40-1570-5329-0CDD4FCCCA42}"/>
              </a:ext>
            </a:extLst>
          </p:cNvPr>
          <p:cNvCxnSpPr/>
          <p:nvPr/>
        </p:nvCxnSpPr>
        <p:spPr>
          <a:xfrm>
            <a:off x="474025" y="414025"/>
            <a:ext cx="4450200" cy="0"/>
          </a:xfrm>
          <a:prstGeom prst="straightConnector1">
            <a:avLst/>
          </a:prstGeom>
          <a:noFill/>
          <a:ln w="9525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F36CA855-F211-8BE6-D9B0-781FAA88AA57}"/>
              </a:ext>
            </a:extLst>
          </p:cNvPr>
          <p:cNvSpPr txBox="1"/>
          <p:nvPr/>
        </p:nvSpPr>
        <p:spPr>
          <a:xfrm>
            <a:off x="158045" y="1158522"/>
            <a:ext cx="7755466" cy="398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000" b="1" dirty="0">
              <a:solidFill>
                <a:schemeClr val="tx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graph of 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6278F2A6-FC30-374C-D4C6-01AAE71FB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52" y="1043967"/>
            <a:ext cx="3087618" cy="1423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F63522-162D-3474-C38A-CCD282F4AC8A}"/>
              </a:ext>
            </a:extLst>
          </p:cNvPr>
          <p:cNvSpPr txBox="1"/>
          <p:nvPr/>
        </p:nvSpPr>
        <p:spPr>
          <a:xfrm>
            <a:off x="4110929" y="980147"/>
            <a:ext cx="216725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Como é possível verificar o uso de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ActionWrappers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acelarou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 o processo de aprendizagem tendo mesmo obtido melhores valores de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reward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</a:rPr>
              <a:t>. Entre os dois, o que obteve melhor resultado final foi o modelo que usa o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</a:rPr>
              <a:t>ActionSmoothing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10" name="Picture 9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4E4CE7D5-A748-8810-A2D5-6DEDD8892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745" y="2256372"/>
            <a:ext cx="2410966" cy="421649"/>
          </a:xfrm>
          <a:prstGeom prst="rect">
            <a:avLst/>
          </a:prstGeom>
        </p:spPr>
      </p:pic>
      <p:pic>
        <p:nvPicPr>
          <p:cNvPr id="12" name="Picture 11" descr="A video game screen with a purple umbrella and a green field&#10;&#10;Description automatically generated">
            <a:extLst>
              <a:ext uri="{FF2B5EF4-FFF2-40B4-BE49-F238E27FC236}">
                <a16:creationId xmlns:a16="http://schemas.microsoft.com/office/drawing/2014/main" id="{FEEEFA8E-2AEF-B337-366B-F1DF4964B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632" y="1122526"/>
            <a:ext cx="1981200" cy="1320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C3B5C7-0081-77E3-4B72-2D3CA4DBD169}"/>
              </a:ext>
            </a:extLst>
          </p:cNvPr>
          <p:cNvSpPr txBox="1"/>
          <p:nvPr/>
        </p:nvSpPr>
        <p:spPr>
          <a:xfrm>
            <a:off x="803586" y="3211693"/>
            <a:ext cx="379107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Depois por curiosidade fomos testar o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ActionNoiseWrapper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 para o PPO e ver o seu efeito, usando também as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CustomRewards</a:t>
            </a:r>
            <a:r>
              <a:rPr lang="pt-PT" sz="1100" dirty="0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. Como foi possível verificar, o modelo teve bastante dificuldade no percurso, ficando bastante aquém do PPO antes obtido apenas com as recompensas </a:t>
            </a:r>
            <a:r>
              <a:rPr lang="pt-PT" sz="1100" dirty="0" err="1">
                <a:solidFill>
                  <a:schemeClr val="tx1"/>
                </a:solidFill>
                <a:latin typeface="Montserrat" panose="00000500000000000000" pitchFamily="2" charset="0"/>
                <a:cs typeface="Mongolian Baiti" panose="03000500000000000000" pitchFamily="66" charset="0"/>
              </a:rPr>
              <a:t>costumizadas</a:t>
            </a:r>
            <a:endParaRPr lang="en-GB" sz="1100" dirty="0">
              <a:solidFill>
                <a:schemeClr val="tx1"/>
              </a:solidFill>
              <a:latin typeface="Montserrat" panose="00000500000000000000" pitchFamily="2" charset="0"/>
              <a:cs typeface="Mongolian Baiti" panose="03000500000000000000" pitchFamily="66" charset="0"/>
            </a:endParaRPr>
          </a:p>
        </p:txBody>
      </p:sp>
      <p:pic>
        <p:nvPicPr>
          <p:cNvPr id="5" name="Picture 4" descr="A graph with green and purple lines&#10;&#10;Description automatically generated">
            <a:extLst>
              <a:ext uri="{FF2B5EF4-FFF2-40B4-BE49-F238E27FC236}">
                <a16:creationId xmlns:a16="http://schemas.microsoft.com/office/drawing/2014/main" id="{52730E05-931F-91E5-3645-934C81DD81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540" y="3076647"/>
            <a:ext cx="2048681" cy="1816662"/>
          </a:xfrm>
          <a:prstGeom prst="rect">
            <a:avLst/>
          </a:prstGeom>
        </p:spPr>
      </p:pic>
      <p:pic>
        <p:nvPicPr>
          <p:cNvPr id="7" name="Picture 6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1CA8AE1D-0D9B-7FB6-BFAC-492B940E65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045" y="4414244"/>
            <a:ext cx="2186044" cy="357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E3DCDF-BBAF-27AF-A90E-FCE696BDF319}"/>
              </a:ext>
            </a:extLst>
          </p:cNvPr>
          <p:cNvSpPr txBox="1"/>
          <p:nvPr/>
        </p:nvSpPr>
        <p:spPr>
          <a:xfrm>
            <a:off x="6651853" y="2497203"/>
            <a:ext cx="20486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</a:rPr>
              <a:t>TQC com </a:t>
            </a:r>
            <a:r>
              <a:rPr lang="pt-PT" sz="1100" dirty="0" err="1">
                <a:solidFill>
                  <a:schemeClr val="tx1"/>
                </a:solidFill>
              </a:rPr>
              <a:t>SmoothingWrapper</a:t>
            </a:r>
            <a:endParaRPr lang="en-GB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99783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Infographics by Slidesgo">
  <a:themeElements>
    <a:clrScheme name="Simple Light">
      <a:dk1>
        <a:srgbClr val="FFFFFF"/>
      </a:dk1>
      <a:lt1>
        <a:srgbClr val="001633"/>
      </a:lt1>
      <a:dk2>
        <a:srgbClr val="FFFFFF"/>
      </a:dk2>
      <a:lt2>
        <a:srgbClr val="FFAB40"/>
      </a:lt2>
      <a:accent1>
        <a:srgbClr val="85D5E6"/>
      </a:accent1>
      <a:accent2>
        <a:srgbClr val="78909C"/>
      </a:accent2>
      <a:accent3>
        <a:srgbClr val="0097A7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946</Words>
  <Application>Microsoft Office PowerPoint</Application>
  <PresentationFormat>On-screen Show (16:9)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</vt:lpstr>
      <vt:lpstr>Montserrat ExtraLight</vt:lpstr>
      <vt:lpstr>Arial</vt:lpstr>
      <vt:lpstr>Montserrat ExtraBold</vt:lpstr>
      <vt:lpstr>Futuristic Background Infographics by Slidesgo</vt:lpstr>
      <vt:lpstr>Bipedal Walker</vt:lpstr>
      <vt:lpstr>PowerPoint Presentation</vt:lpstr>
      <vt:lpstr>PowerPoint Presentation</vt:lpstr>
      <vt:lpstr>Algoritmos considerados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Francisco Tavares</dc:creator>
  <cp:lastModifiedBy>Francisco Brandão Tavares</cp:lastModifiedBy>
  <cp:revision>12</cp:revision>
  <dcterms:modified xsi:type="dcterms:W3CDTF">2024-12-19T08:24:51Z</dcterms:modified>
</cp:coreProperties>
</file>